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8"/>
  </p:notesMasterIdLst>
  <p:sldIdLst>
    <p:sldId id="258" r:id="rId5"/>
    <p:sldId id="266" r:id="rId6"/>
    <p:sldId id="267" r:id="rId7"/>
  </p:sldIdLst>
  <p:sldSz cx="12192000" cy="6858000"/>
  <p:notesSz cx="6858000" cy="9144000"/>
  <p:embeddedFontLst>
    <p:embeddedFont>
      <p:font typeface="Arial Black" panose="020B0A04020102020204" pitchFamily="34" charset="0"/>
      <p:bold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Open Sans" panose="020B0606030504020204" pitchFamily="34" charset="0"/>
      <p:regular r:id="rId14"/>
      <p:bold r:id="rId15"/>
      <p:italic r:id="rId16"/>
      <p:boldItalic r:id="rId17"/>
    </p:embeddedFont>
    <p:embeddedFont>
      <p:font typeface="Open Sans ExtraBold" panose="020B0906030804020204" pitchFamily="34" charset="0"/>
      <p:bold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2B61"/>
    <a:srgbClr val="283C88"/>
    <a:srgbClr val="253E8E"/>
    <a:srgbClr val="5F2C60"/>
    <a:srgbClr val="2B3D8A"/>
    <a:srgbClr val="0D4F97"/>
    <a:srgbClr val="4464AD"/>
    <a:srgbClr val="615756"/>
    <a:srgbClr val="503D3F"/>
    <a:srgbClr val="3A7D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6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12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customXml" Target="../customXml/item2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B83783-5DCD-4AF3-8240-3A025A9A52FD}" type="datetimeFigureOut">
              <a:rPr lang="en-US" smtClean="0"/>
              <a:t>10/20/2022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5A45F1-7FE6-4F4B-AE1D-BF73A7FF3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0037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1674" y="1149532"/>
            <a:ext cx="10168652" cy="1034687"/>
          </a:xfrm>
        </p:spPr>
        <p:txBody>
          <a:bodyPr anchor="b">
            <a:noAutofit/>
          </a:bodyPr>
          <a:lstStyle>
            <a:lvl1pPr algn="l">
              <a:defRPr sz="540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7347" y="2401599"/>
            <a:ext cx="7195359" cy="1655762"/>
          </a:xfrm>
        </p:spPr>
        <p:txBody>
          <a:bodyPr>
            <a:normAutofit/>
          </a:bodyPr>
          <a:lstStyle>
            <a:lvl1pPr marL="0" indent="0" algn="l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910" y="5625246"/>
            <a:ext cx="2649608" cy="8514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12" t="32419" r="19947" b="32423"/>
          <a:stretch/>
        </p:blipFill>
        <p:spPr>
          <a:xfrm>
            <a:off x="9833869" y="5613068"/>
            <a:ext cx="1604834" cy="92333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3044523" y="5613068"/>
            <a:ext cx="61029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Budapest University of Technology and Economics</a:t>
            </a:r>
          </a:p>
          <a:p>
            <a:pPr algn="ctr"/>
            <a:r>
              <a:rPr lang="en-US" dirty="0"/>
              <a:t>Department of Measurement and Information Systems</a:t>
            </a:r>
          </a:p>
          <a:p>
            <a:pPr algn="ctr"/>
            <a:r>
              <a:rPr lang="en-US" dirty="0" err="1"/>
              <a:t>ftsrg</a:t>
            </a:r>
            <a:r>
              <a:rPr lang="en-US" dirty="0"/>
              <a:t> Research Group</a:t>
            </a:r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0"/>
          </p:nvPr>
        </p:nvSpPr>
        <p:spPr>
          <a:xfrm>
            <a:off x="6909619" y="179947"/>
            <a:ext cx="4981650" cy="383463"/>
          </a:xfrm>
        </p:spPr>
        <p:txBody>
          <a:bodyPr/>
          <a:lstStyle>
            <a:lvl1pPr algn="r">
              <a:defRPr sz="1800"/>
            </a:lvl1pPr>
          </a:lstStyle>
          <a:p>
            <a:r>
              <a:rPr lang="en-US"/>
              <a:t>Software and Systems Verification (VIMIMA01)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444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ooter Placeholder 3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hu-HU" dirty="0"/>
              <a:t>DDS-</a:t>
            </a:r>
            <a:r>
              <a:rPr lang="hu-HU" dirty="0" err="1"/>
              <a:t>sel</a:t>
            </a:r>
            <a:r>
              <a:rPr lang="hu-HU" dirty="0"/>
              <a:t> vezérelt távirányítós kamion</a:t>
            </a:r>
            <a:endParaRPr lang="en-US" dirty="0"/>
          </a:p>
        </p:txBody>
      </p:sp>
      <p:sp>
        <p:nvSpPr>
          <p:cNvPr id="33" name="Slide Number Placeholder 3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7" name="Content Placeholder 36"/>
          <p:cNvSpPr>
            <a:spLocks noGrp="1"/>
          </p:cNvSpPr>
          <p:nvPr>
            <p:ph sz="quarter" idx="12"/>
          </p:nvPr>
        </p:nvSpPr>
        <p:spPr>
          <a:xfrm>
            <a:off x="574978" y="1201994"/>
            <a:ext cx="11021961" cy="5051321"/>
          </a:xfrm>
        </p:spPr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 lang="en-US" smtClean="0"/>
            </a:lvl1pPr>
            <a:lvl2pPr marL="685800" indent="-228600">
              <a:buFont typeface="Open Sans" panose="020B0606030504020204" pitchFamily="34" charset="0"/>
              <a:buChar char="–"/>
              <a:defRPr lang="en-US" smtClean="0"/>
            </a:lvl2pPr>
            <a:lvl3pPr marL="1143000" indent="-228600">
              <a:buFont typeface="Open Sans" panose="020B0606030504020204" pitchFamily="34" charset="0"/>
              <a:buChar char="–"/>
              <a:defRPr lang="en-US" smtClean="0"/>
            </a:lvl3pPr>
            <a:lvl4pPr marL="1600200" indent="-228600">
              <a:buFont typeface="Open Sans" panose="020B0606030504020204" pitchFamily="34" charset="0"/>
              <a:buChar char="–"/>
              <a:defRPr lang="en-US" smtClean="0"/>
            </a:lvl4pPr>
            <a:lvl5pPr marL="2057400" indent="-228600">
              <a:buFont typeface="Open Sans" panose="020B0606030504020204" pitchFamily="34" charset="0"/>
              <a:buChar char="–"/>
              <a:defRPr lang="en-US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7252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4979" y="2083665"/>
            <a:ext cx="5156748" cy="1570703"/>
          </a:xfr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978" y="3838724"/>
            <a:ext cx="4733002" cy="907026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hu-HU" dirty="0"/>
              <a:t>DDS-</a:t>
            </a:r>
            <a:r>
              <a:rPr lang="hu-HU" dirty="0" err="1"/>
              <a:t>sel</a:t>
            </a:r>
            <a:r>
              <a:rPr lang="hu-HU" dirty="0"/>
              <a:t> vezérelt távirányítós kamion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330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hu-HU" dirty="0"/>
              <a:t>DDS-</a:t>
            </a:r>
            <a:r>
              <a:rPr lang="hu-HU" dirty="0" err="1"/>
              <a:t>sel</a:t>
            </a:r>
            <a:r>
              <a:rPr lang="hu-HU" dirty="0"/>
              <a:t> vezérelt távirányítós kamion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483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hu-HU" dirty="0"/>
              <a:t>DDS-</a:t>
            </a:r>
            <a:r>
              <a:rPr lang="hu-HU" dirty="0" err="1"/>
              <a:t>sel</a:t>
            </a:r>
            <a:r>
              <a:rPr lang="hu-HU" dirty="0"/>
              <a:t> vezérelt távirányítós kamion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710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hu-HU" dirty="0"/>
              <a:t>DDS-</a:t>
            </a:r>
            <a:r>
              <a:rPr lang="hu-HU" dirty="0" err="1"/>
              <a:t>sel</a:t>
            </a:r>
            <a:r>
              <a:rPr lang="hu-HU" dirty="0"/>
              <a:t> vezérelt távirányítós kamion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585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hu-HU" dirty="0"/>
              <a:t>DDS-</a:t>
            </a:r>
            <a:r>
              <a:rPr lang="hu-HU" dirty="0" err="1"/>
              <a:t>sel</a:t>
            </a:r>
            <a:r>
              <a:rPr lang="hu-HU" dirty="0"/>
              <a:t> vezérelt távirányítós kamion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18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hu-HU" dirty="0"/>
              <a:t>DDS-</a:t>
            </a:r>
            <a:r>
              <a:rPr lang="hu-HU" dirty="0" err="1"/>
              <a:t>sel</a:t>
            </a:r>
            <a:r>
              <a:rPr lang="hu-HU" dirty="0"/>
              <a:t> vezérelt távirányítós kamion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10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hu-HU" dirty="0"/>
              <a:t>DDS-</a:t>
            </a:r>
            <a:r>
              <a:rPr lang="hu-HU" dirty="0" err="1"/>
              <a:t>sel</a:t>
            </a:r>
            <a:r>
              <a:rPr lang="hu-HU" dirty="0"/>
              <a:t> vezérelt távirányítós kamion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098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 userDrawn="1"/>
        </p:nvSpPr>
        <p:spPr>
          <a:xfrm flipH="1">
            <a:off x="-1" y="6419821"/>
            <a:ext cx="11264000" cy="438180"/>
          </a:xfrm>
          <a:custGeom>
            <a:avLst/>
            <a:gdLst>
              <a:gd name="connsiteX0" fmla="*/ 11264000 w 11264000"/>
              <a:gd name="connsiteY0" fmla="*/ 0 h 438180"/>
              <a:gd name="connsiteX1" fmla="*/ 0 w 11264000"/>
              <a:gd name="connsiteY1" fmla="*/ 0 h 438180"/>
              <a:gd name="connsiteX2" fmla="*/ 172203 w 11264000"/>
              <a:gd name="connsiteY2" fmla="*/ 438180 h 438180"/>
              <a:gd name="connsiteX3" fmla="*/ 11264000 w 11264000"/>
              <a:gd name="connsiteY3" fmla="*/ 438180 h 438180"/>
              <a:gd name="connsiteX4" fmla="*/ 11264000 w 11264000"/>
              <a:gd name="connsiteY4" fmla="*/ 0 h 43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64000" h="438180">
                <a:moveTo>
                  <a:pt x="11264000" y="0"/>
                </a:moveTo>
                <a:lnTo>
                  <a:pt x="0" y="0"/>
                </a:lnTo>
                <a:lnTo>
                  <a:pt x="172203" y="438180"/>
                </a:lnTo>
                <a:lnTo>
                  <a:pt x="11264000" y="438180"/>
                </a:lnTo>
                <a:lnTo>
                  <a:pt x="11264000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 userDrawn="1"/>
        </p:nvSpPr>
        <p:spPr>
          <a:xfrm>
            <a:off x="11208783" y="6419820"/>
            <a:ext cx="983218" cy="438180"/>
          </a:xfrm>
          <a:custGeom>
            <a:avLst/>
            <a:gdLst>
              <a:gd name="connsiteX0" fmla="*/ 172204 w 983218"/>
              <a:gd name="connsiteY0" fmla="*/ 0 h 438180"/>
              <a:gd name="connsiteX1" fmla="*/ 983218 w 983218"/>
              <a:gd name="connsiteY1" fmla="*/ 0 h 438180"/>
              <a:gd name="connsiteX2" fmla="*/ 983218 w 983218"/>
              <a:gd name="connsiteY2" fmla="*/ 438180 h 438180"/>
              <a:gd name="connsiteX3" fmla="*/ 0 w 983218"/>
              <a:gd name="connsiteY3" fmla="*/ 438180 h 438180"/>
              <a:gd name="connsiteX4" fmla="*/ 172204 w 983218"/>
              <a:gd name="connsiteY4" fmla="*/ 0 h 438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3218" h="438180">
                <a:moveTo>
                  <a:pt x="172204" y="0"/>
                </a:moveTo>
                <a:lnTo>
                  <a:pt x="983218" y="0"/>
                </a:lnTo>
                <a:lnTo>
                  <a:pt x="983218" y="438180"/>
                </a:lnTo>
                <a:lnTo>
                  <a:pt x="0" y="438180"/>
                </a:lnTo>
                <a:lnTo>
                  <a:pt x="172204" y="0"/>
                </a:lnTo>
                <a:close/>
              </a:path>
            </a:pathLst>
          </a:custGeom>
          <a:gradFill>
            <a:gsLst>
              <a:gs pos="32000">
                <a:srgbClr val="283C88"/>
              </a:gs>
              <a:gs pos="100000">
                <a:srgbClr val="5F2C60"/>
              </a:gs>
            </a:gsLst>
            <a:lin ang="3852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4979" y="1201994"/>
            <a:ext cx="11021962" cy="50513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34" t="32447" r="19869" b="31872"/>
          <a:stretch/>
        </p:blipFill>
        <p:spPr>
          <a:xfrm>
            <a:off x="11441362" y="6453743"/>
            <a:ext cx="655748" cy="37819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14359" y="6448478"/>
            <a:ext cx="2743200" cy="383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fld id="{9BA28B9B-0C36-4B0C-9E4A-C3A158CBB1F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3"/>
          </p:nvPr>
        </p:nvSpPr>
        <p:spPr>
          <a:xfrm>
            <a:off x="1" y="6448478"/>
            <a:ext cx="4114800" cy="3834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DDS-</a:t>
            </a:r>
            <a:r>
              <a:rPr lang="en-US" dirty="0" err="1"/>
              <a:t>sel</a:t>
            </a:r>
            <a:r>
              <a:rPr lang="en-US" dirty="0"/>
              <a:t> </a:t>
            </a:r>
            <a:r>
              <a:rPr lang="en-US" dirty="0" err="1"/>
              <a:t>vezérelt</a:t>
            </a:r>
            <a:r>
              <a:rPr lang="en-US" dirty="0"/>
              <a:t> </a:t>
            </a:r>
            <a:r>
              <a:rPr lang="en-US" dirty="0" err="1"/>
              <a:t>távirányítós</a:t>
            </a:r>
            <a:r>
              <a:rPr lang="en-US" dirty="0"/>
              <a:t> </a:t>
            </a:r>
            <a:r>
              <a:rPr lang="en-US" dirty="0" err="1"/>
              <a:t>kamion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6519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Tx/>
        <a:buChar char="◦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12" Type="http://schemas.openxmlformats.org/officeDocument/2006/relationships/image" Target="../media/image16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011674" y="1351237"/>
            <a:ext cx="10168652" cy="1034687"/>
          </a:xfrm>
        </p:spPr>
        <p:txBody>
          <a:bodyPr/>
          <a:lstStyle/>
          <a:p>
            <a:r>
              <a:rPr lang="en-US" dirty="0"/>
              <a:t>DDS-</a:t>
            </a:r>
            <a:r>
              <a:rPr lang="en-US" dirty="0" err="1"/>
              <a:t>sel</a:t>
            </a:r>
            <a:r>
              <a:rPr lang="en-US" dirty="0"/>
              <a:t> </a:t>
            </a:r>
            <a:r>
              <a:rPr lang="en-US" dirty="0" err="1"/>
              <a:t>vezérelt</a:t>
            </a:r>
            <a:r>
              <a:rPr lang="en-US" dirty="0"/>
              <a:t> </a:t>
            </a:r>
            <a:r>
              <a:rPr lang="en-US" dirty="0" err="1"/>
              <a:t>távirányítós</a:t>
            </a:r>
            <a:r>
              <a:rPr lang="en-US" dirty="0"/>
              <a:t> </a:t>
            </a:r>
            <a:r>
              <a:rPr lang="en-US" dirty="0" err="1"/>
              <a:t>kamion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i="1" dirty="0"/>
              <a:t>Rádai Ronald</a:t>
            </a:r>
          </a:p>
          <a:p>
            <a:r>
              <a:rPr lang="hu-HU" i="1" dirty="0"/>
              <a:t>Konzulens: </a:t>
            </a:r>
            <a:r>
              <a:rPr lang="hu-HU" i="1" dirty="0" err="1"/>
              <a:t>Huszerl</a:t>
            </a:r>
            <a:r>
              <a:rPr lang="hu-HU" i="1" dirty="0"/>
              <a:t> Gábor</a:t>
            </a: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E7316B0D-BA1B-4413-CB6C-C5B533024FB9}"/>
              </a:ext>
            </a:extLst>
          </p:cNvPr>
          <p:cNvSpPr txBox="1"/>
          <p:nvPr/>
        </p:nvSpPr>
        <p:spPr>
          <a:xfrm>
            <a:off x="10194351" y="4827494"/>
            <a:ext cx="1971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>
                <a:solidFill>
                  <a:schemeClr val="bg1"/>
                </a:solidFill>
              </a:rPr>
              <a:t>Témalabor, 2022</a:t>
            </a:r>
          </a:p>
        </p:txBody>
      </p:sp>
    </p:spTree>
    <p:extLst>
      <p:ext uri="{BB962C8B-B14F-4D97-AF65-F5344CB8AC3E}">
        <p14:creationId xmlns:p14="http://schemas.microsoft.com/office/powerpoint/2010/main" val="2532847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build="p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hu-HU" dirty="0"/>
              <a:t>Alap mozgásokra képes kód megírása</a:t>
            </a:r>
          </a:p>
          <a:p>
            <a:r>
              <a:rPr lang="hu-HU" dirty="0"/>
              <a:t>Fordítás a </a:t>
            </a:r>
            <a:r>
              <a:rPr lang="hu-HU" dirty="0" err="1"/>
              <a:t>boardra</a:t>
            </a:r>
            <a:endParaRPr lang="hu-HU" dirty="0"/>
          </a:p>
          <a:p>
            <a:pPr lvl="1"/>
            <a:r>
              <a:rPr lang="hu-HU" dirty="0"/>
              <a:t>Fordítás Windows alól </a:t>
            </a:r>
            <a:r>
              <a:rPr lang="hu-HU" dirty="0" err="1"/>
              <a:t>Cmake</a:t>
            </a:r>
            <a:r>
              <a:rPr lang="hu-HU" dirty="0"/>
              <a:t>-el</a:t>
            </a:r>
          </a:p>
          <a:p>
            <a:pPr lvl="1"/>
            <a:r>
              <a:rPr lang="hu-HU" dirty="0"/>
              <a:t>Fordítás Windows alól Visual </a:t>
            </a:r>
            <a:r>
              <a:rPr lang="hu-HU" dirty="0" err="1"/>
              <a:t>Studioval</a:t>
            </a:r>
            <a:endParaRPr lang="hu-HU" dirty="0"/>
          </a:p>
          <a:p>
            <a:pPr lvl="1"/>
            <a:r>
              <a:rPr lang="hu-HU" dirty="0"/>
              <a:t>Fordítás WSL segítségével</a:t>
            </a:r>
          </a:p>
          <a:p>
            <a:pPr lvl="2"/>
            <a:r>
              <a:rPr lang="hu-HU" dirty="0"/>
              <a:t>Fordítás </a:t>
            </a:r>
            <a:r>
              <a:rPr lang="hu-HU" dirty="0" err="1"/>
              <a:t>Debiannal</a:t>
            </a:r>
            <a:endParaRPr lang="hu-HU" dirty="0"/>
          </a:p>
          <a:p>
            <a:pPr lvl="2"/>
            <a:r>
              <a:rPr lang="hu-HU" dirty="0"/>
              <a:t>Fordítás Ubuntu 18.04 segítségével</a:t>
            </a:r>
          </a:p>
          <a:p>
            <a:r>
              <a:rPr lang="hu-HU" dirty="0"/>
              <a:t>Futtató batch script megírása</a:t>
            </a:r>
          </a:p>
          <a:p>
            <a:r>
              <a:rPr lang="hu-HU" dirty="0"/>
              <a:t>Kód átírása precízebb mozgásokhoz</a:t>
            </a:r>
          </a:p>
          <a:p>
            <a:r>
              <a:rPr lang="hu-HU" dirty="0"/>
              <a:t>Kamion összeszerelése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/>
          <a:lstStyle/>
          <a:p>
            <a:r>
              <a:rPr lang="hu-HU" dirty="0"/>
              <a:t>Eddig megoldott problémák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DDS-</a:t>
            </a:r>
            <a:r>
              <a:rPr lang="en-US" dirty="0" err="1"/>
              <a:t>sel</a:t>
            </a:r>
            <a:r>
              <a:rPr lang="en-US" dirty="0"/>
              <a:t> </a:t>
            </a:r>
            <a:r>
              <a:rPr lang="en-US" dirty="0" err="1"/>
              <a:t>vezérelt</a:t>
            </a:r>
            <a:r>
              <a:rPr lang="en-US" dirty="0"/>
              <a:t> </a:t>
            </a:r>
            <a:r>
              <a:rPr lang="en-US" dirty="0" err="1"/>
              <a:t>távirányítós</a:t>
            </a:r>
            <a:r>
              <a:rPr lang="en-US" dirty="0"/>
              <a:t> </a:t>
            </a:r>
            <a:r>
              <a:rPr lang="en-US" dirty="0" err="1"/>
              <a:t>kamion</a:t>
            </a:r>
            <a:endParaRPr lang="hu-HU" dirty="0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8F30ACDD-BCCE-CA36-BCE0-DD04F61E5A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354" y="4975582"/>
            <a:ext cx="1250660" cy="125066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B724EF7C-B141-4177-0527-622459752B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8606" y="3826714"/>
            <a:ext cx="1770155" cy="1001649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4394E53D-3785-B0BC-47E5-C251A4803F9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4434" y="46486"/>
            <a:ext cx="1297566" cy="1537615"/>
          </a:xfrm>
          <a:prstGeom prst="rect">
            <a:avLst/>
          </a:prstGeom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5D7C0053-09AB-72C4-D6BB-B42BCF45B50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014" y="1373287"/>
            <a:ext cx="2351345" cy="1658000"/>
          </a:xfrm>
          <a:prstGeom prst="rect">
            <a:avLst/>
          </a:prstGeom>
        </p:spPr>
      </p:pic>
      <p:cxnSp>
        <p:nvCxnSpPr>
          <p:cNvPr id="17" name="Egyenes összekötő nyíllal 16">
            <a:extLst>
              <a:ext uri="{FF2B5EF4-FFF2-40B4-BE49-F238E27FC236}">
                <a16:creationId xmlns:a16="http://schemas.microsoft.com/office/drawing/2014/main" id="{CE3D8A8A-2991-8137-AA45-B26864FEA831}"/>
              </a:ext>
            </a:extLst>
          </p:cNvPr>
          <p:cNvCxnSpPr>
            <a:cxnSpLocks/>
          </p:cNvCxnSpPr>
          <p:nvPr/>
        </p:nvCxnSpPr>
        <p:spPr>
          <a:xfrm flipV="1">
            <a:off x="9077373" y="2910625"/>
            <a:ext cx="929512" cy="91608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zorzás jele 21">
            <a:extLst>
              <a:ext uri="{FF2B5EF4-FFF2-40B4-BE49-F238E27FC236}">
                <a16:creationId xmlns:a16="http://schemas.microsoft.com/office/drawing/2014/main" id="{BCD8B232-88F5-8AAF-52F6-DEB4D3454BB9}"/>
              </a:ext>
            </a:extLst>
          </p:cNvPr>
          <p:cNvSpPr/>
          <p:nvPr/>
        </p:nvSpPr>
        <p:spPr>
          <a:xfrm>
            <a:off x="7661412" y="4358088"/>
            <a:ext cx="2351345" cy="2485016"/>
          </a:xfrm>
          <a:prstGeom prst="mathMultiply">
            <a:avLst>
              <a:gd name="adj1" fmla="val 717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pic>
        <p:nvPicPr>
          <p:cNvPr id="25" name="Kép 24">
            <a:extLst>
              <a:ext uri="{FF2B5EF4-FFF2-40B4-BE49-F238E27FC236}">
                <a16:creationId xmlns:a16="http://schemas.microsoft.com/office/drawing/2014/main" id="{B51AC7A3-D8F4-E84F-6027-CAB8025DD15B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6262" y="3747536"/>
            <a:ext cx="2143015" cy="1339384"/>
          </a:xfrm>
          <a:prstGeom prst="rect">
            <a:avLst/>
          </a:prstGeom>
        </p:spPr>
      </p:pic>
      <p:pic>
        <p:nvPicPr>
          <p:cNvPr id="27" name="Kép 26">
            <a:extLst>
              <a:ext uri="{FF2B5EF4-FFF2-40B4-BE49-F238E27FC236}">
                <a16:creationId xmlns:a16="http://schemas.microsoft.com/office/drawing/2014/main" id="{8B983499-5C40-0477-FA85-20A1C66164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7624" y="4922453"/>
            <a:ext cx="2537762" cy="1426609"/>
          </a:xfrm>
          <a:prstGeom prst="rect">
            <a:avLst/>
          </a:prstGeom>
        </p:spPr>
      </p:pic>
      <p:pic>
        <p:nvPicPr>
          <p:cNvPr id="29" name="Kép 28">
            <a:extLst>
              <a:ext uri="{FF2B5EF4-FFF2-40B4-BE49-F238E27FC236}">
                <a16:creationId xmlns:a16="http://schemas.microsoft.com/office/drawing/2014/main" id="{AA2BB23D-B65C-1224-4E0B-632719023DF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2920" y="3784329"/>
            <a:ext cx="869019" cy="1144208"/>
          </a:xfrm>
          <a:prstGeom prst="rect">
            <a:avLst/>
          </a:prstGeom>
        </p:spPr>
      </p:pic>
      <p:pic>
        <p:nvPicPr>
          <p:cNvPr id="31" name="Kép 30">
            <a:extLst>
              <a:ext uri="{FF2B5EF4-FFF2-40B4-BE49-F238E27FC236}">
                <a16:creationId xmlns:a16="http://schemas.microsoft.com/office/drawing/2014/main" id="{6B28DA03-86DE-CBEE-2DBA-2DBA7011F14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6596" y="3863557"/>
            <a:ext cx="2336882" cy="1051597"/>
          </a:xfrm>
          <a:prstGeom prst="rect">
            <a:avLst/>
          </a:prstGeom>
        </p:spPr>
      </p:pic>
      <p:pic>
        <p:nvPicPr>
          <p:cNvPr id="35" name="Kép 34">
            <a:extLst>
              <a:ext uri="{FF2B5EF4-FFF2-40B4-BE49-F238E27FC236}">
                <a16:creationId xmlns:a16="http://schemas.microsoft.com/office/drawing/2014/main" id="{92F54333-4192-C641-FA8B-28E48167C15E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7482" y="2814703"/>
            <a:ext cx="673920" cy="673920"/>
          </a:xfrm>
          <a:prstGeom prst="rect">
            <a:avLst/>
          </a:prstGeom>
        </p:spPr>
      </p:pic>
      <p:sp>
        <p:nvSpPr>
          <p:cNvPr id="23" name="Szorzás jele 22">
            <a:extLst>
              <a:ext uri="{FF2B5EF4-FFF2-40B4-BE49-F238E27FC236}">
                <a16:creationId xmlns:a16="http://schemas.microsoft.com/office/drawing/2014/main" id="{1F1A87DD-FA9B-F6A1-9D0B-400F749F02BA}"/>
              </a:ext>
            </a:extLst>
          </p:cNvPr>
          <p:cNvSpPr/>
          <p:nvPr/>
        </p:nvSpPr>
        <p:spPr>
          <a:xfrm>
            <a:off x="7827863" y="3311415"/>
            <a:ext cx="1980742" cy="2093345"/>
          </a:xfrm>
          <a:prstGeom prst="mathMultiply">
            <a:avLst>
              <a:gd name="adj1" fmla="val 7179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grpSp>
        <p:nvGrpSpPr>
          <p:cNvPr id="46" name="Csoportba foglalás 45">
            <a:extLst>
              <a:ext uri="{FF2B5EF4-FFF2-40B4-BE49-F238E27FC236}">
                <a16:creationId xmlns:a16="http://schemas.microsoft.com/office/drawing/2014/main" id="{B5E1A385-8B56-653C-6FDC-116A12CD34AD}"/>
              </a:ext>
            </a:extLst>
          </p:cNvPr>
          <p:cNvGrpSpPr/>
          <p:nvPr/>
        </p:nvGrpSpPr>
        <p:grpSpPr>
          <a:xfrm>
            <a:off x="7661412" y="293526"/>
            <a:ext cx="2143015" cy="1426609"/>
            <a:chOff x="5919960" y="495491"/>
            <a:chExt cx="2583395" cy="1658000"/>
          </a:xfrm>
        </p:grpSpPr>
        <p:pic>
          <p:nvPicPr>
            <p:cNvPr id="45" name="Kép 44">
              <a:extLst>
                <a:ext uri="{FF2B5EF4-FFF2-40B4-BE49-F238E27FC236}">
                  <a16:creationId xmlns:a16="http://schemas.microsoft.com/office/drawing/2014/main" id="{0648E787-5C0F-BF0D-B989-3977423F8098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919960" y="495491"/>
              <a:ext cx="2583395" cy="1658000"/>
            </a:xfrm>
            <a:prstGeom prst="rect">
              <a:avLst/>
            </a:prstGeom>
          </p:spPr>
        </p:pic>
        <p:pic>
          <p:nvPicPr>
            <p:cNvPr id="38" name="Kép 37">
              <a:extLst>
                <a:ext uri="{FF2B5EF4-FFF2-40B4-BE49-F238E27FC236}">
                  <a16:creationId xmlns:a16="http://schemas.microsoft.com/office/drawing/2014/main" id="{DB8AA26A-737E-81D6-FADB-0BD07F35699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6747" y="1689838"/>
              <a:ext cx="335001" cy="308995"/>
            </a:xfrm>
            <a:prstGeom prst="rect">
              <a:avLst/>
            </a:prstGeom>
          </p:spPr>
        </p:pic>
        <p:sp>
          <p:nvSpPr>
            <p:cNvPr id="39" name="Szövegdoboz 38">
              <a:extLst>
                <a:ext uri="{FF2B5EF4-FFF2-40B4-BE49-F238E27FC236}">
                  <a16:creationId xmlns:a16="http://schemas.microsoft.com/office/drawing/2014/main" id="{6297667D-48F2-A24C-5B46-F253C182BEBB}"/>
                </a:ext>
              </a:extLst>
            </p:cNvPr>
            <p:cNvSpPr txBox="1"/>
            <p:nvPr/>
          </p:nvSpPr>
          <p:spPr>
            <a:xfrm>
              <a:off x="6451286" y="1041112"/>
              <a:ext cx="123623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hu-HU" sz="3600" b="1" dirty="0">
                  <a:solidFill>
                    <a:schemeClr val="accent1"/>
                  </a:solidFill>
                  <a:latin typeface="Arial Black" panose="020B0A04020102020204" pitchFamily="34" charset="0"/>
                </a:rPr>
                <a:t>DDS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8983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xit" presetSubtype="0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49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4.81481E-6 L -0.40573 0.16482 " pathEditMode="relative" rAng="0" ptsTypes="AA">
                                      <p:cBhvr>
                                        <p:cTn id="169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286" y="82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2000"/>
                            </p:stCondLst>
                            <p:childTnLst>
                              <p:par>
                                <p:cTn id="171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2" dur="2000" fill="hold"/>
                                        <p:tgtEl>
                                          <p:spTgt spid="1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  <p:bldP spid="22" grpId="0" animBg="1"/>
      <p:bldP spid="22" grpId="1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BA28B9B-0C36-4B0C-9E4A-C3A158CBB1F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hu-HU" dirty="0"/>
              <a:t>Hardware komponensek beépítése</a:t>
            </a:r>
          </a:p>
          <a:p>
            <a:pPr lvl="1"/>
            <a:r>
              <a:rPr lang="hu-HU" dirty="0"/>
              <a:t>Tápellátás megoldása</a:t>
            </a:r>
          </a:p>
          <a:p>
            <a:pPr lvl="1"/>
            <a:r>
              <a:rPr lang="hu-HU" dirty="0"/>
              <a:t>Feszültségmérő áramkör</a:t>
            </a:r>
          </a:p>
          <a:p>
            <a:pPr lvl="1"/>
            <a:r>
              <a:rPr lang="hu-HU" dirty="0"/>
              <a:t>Duda kürt</a:t>
            </a:r>
          </a:p>
          <a:p>
            <a:pPr lvl="1"/>
            <a:r>
              <a:rPr lang="hu-HU" dirty="0" err="1"/>
              <a:t>Led</a:t>
            </a:r>
            <a:r>
              <a:rPr lang="hu-HU" dirty="0"/>
              <a:t> bar</a:t>
            </a:r>
          </a:p>
          <a:p>
            <a:r>
              <a:rPr lang="hu-HU" dirty="0"/>
              <a:t>Kommunikáció biztonságossá tétele</a:t>
            </a:r>
          </a:p>
          <a:p>
            <a:r>
              <a:rPr lang="hu-HU" dirty="0"/>
              <a:t>Folyamatos dokumentáció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4978" y="313299"/>
            <a:ext cx="11021962" cy="722187"/>
          </a:xfrm>
        </p:spPr>
        <p:txBody>
          <a:bodyPr/>
          <a:lstStyle/>
          <a:p>
            <a:r>
              <a:rPr lang="hu-HU" dirty="0"/>
              <a:t>Hátralévő problémák / ötletek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DDS-</a:t>
            </a:r>
            <a:r>
              <a:rPr lang="en-US" dirty="0" err="1"/>
              <a:t>sel</a:t>
            </a:r>
            <a:r>
              <a:rPr lang="en-US" dirty="0"/>
              <a:t> </a:t>
            </a:r>
            <a:r>
              <a:rPr lang="en-US" dirty="0" err="1"/>
              <a:t>vezérelt</a:t>
            </a:r>
            <a:r>
              <a:rPr lang="en-US" dirty="0"/>
              <a:t> </a:t>
            </a:r>
            <a:r>
              <a:rPr lang="en-US" dirty="0" err="1"/>
              <a:t>távirányítós</a:t>
            </a:r>
            <a:r>
              <a:rPr lang="en-US" dirty="0"/>
              <a:t> </a:t>
            </a:r>
            <a:r>
              <a:rPr lang="en-US" dirty="0" err="1"/>
              <a:t>kamion</a:t>
            </a:r>
            <a:endParaRPr lang="en-US" dirty="0"/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E02540EE-1C9E-EC25-5DFB-D0ACBD95B7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494" y="924303"/>
            <a:ext cx="2205316" cy="1254122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F020CAC4-5465-2BFC-1714-E80DA843D7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8211" y="1070595"/>
            <a:ext cx="2096773" cy="1013003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5B869D81-6ABD-E2FE-38A7-CD13591ABE9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397"/>
          <a:stretch/>
        </p:blipFill>
        <p:spPr>
          <a:xfrm>
            <a:off x="6513771" y="2389101"/>
            <a:ext cx="2805039" cy="993592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87A59EB9-096F-82E8-8FE7-258187AAE27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14"/>
          <a:stretch/>
        </p:blipFill>
        <p:spPr>
          <a:xfrm>
            <a:off x="10039825" y="2250107"/>
            <a:ext cx="1863702" cy="1662988"/>
          </a:xfrm>
          <a:prstGeom prst="rect">
            <a:avLst/>
          </a:prstGeom>
        </p:spPr>
      </p:pic>
      <p:pic>
        <p:nvPicPr>
          <p:cNvPr id="17" name="Kép 16">
            <a:extLst>
              <a:ext uri="{FF2B5EF4-FFF2-40B4-BE49-F238E27FC236}">
                <a16:creationId xmlns:a16="http://schemas.microsoft.com/office/drawing/2014/main" id="{9021B32C-120D-E5EA-6303-1F27B9301C3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559" y="4697765"/>
            <a:ext cx="1235932" cy="1235932"/>
          </a:xfrm>
          <a:prstGeom prst="rect">
            <a:avLst/>
          </a:prstGeom>
        </p:spPr>
      </p:pic>
      <p:pic>
        <p:nvPicPr>
          <p:cNvPr id="19" name="Kép 18">
            <a:extLst>
              <a:ext uri="{FF2B5EF4-FFF2-40B4-BE49-F238E27FC236}">
                <a16:creationId xmlns:a16="http://schemas.microsoft.com/office/drawing/2014/main" id="{A23B8AA6-892C-72A4-3A9D-B0D32A94A1C0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3745" y="4625874"/>
            <a:ext cx="2214020" cy="167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677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/>
    </p:bldLst>
  </p:timing>
</p:sld>
</file>

<file path=ppt/theme/theme1.xml><?xml version="1.0" encoding="utf-8"?>
<a:theme xmlns:a="http://schemas.openxmlformats.org/drawingml/2006/main" name="FTSRG">
  <a:themeElements>
    <a:clrScheme name="FTSRG">
      <a:dk1>
        <a:srgbClr val="000000"/>
      </a:dk1>
      <a:lt1>
        <a:srgbClr val="FFFFFF"/>
      </a:lt1>
      <a:dk2>
        <a:srgbClr val="2F2D2E"/>
      </a:dk2>
      <a:lt2>
        <a:srgbClr val="A7A8A7"/>
      </a:lt2>
      <a:accent1>
        <a:srgbClr val="1446A0"/>
      </a:accent1>
      <a:accent2>
        <a:srgbClr val="960018"/>
      </a:accent2>
      <a:accent3>
        <a:srgbClr val="522B47"/>
      </a:accent3>
      <a:accent4>
        <a:srgbClr val="FB8B24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TSRG">
      <a:majorFont>
        <a:latin typeface="Open Sans ExtraBold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um" ma:contentTypeID="0x0101001F96956FE3626F4096DD2D4AE1AB418C" ma:contentTypeVersion="2" ma:contentTypeDescription="Új dokumentum létrehozása." ma:contentTypeScope="" ma:versionID="e4dd40a1d5c091662243eb6f94eb0eec">
  <xsd:schema xmlns:xsd="http://www.w3.org/2001/XMLSchema" xmlns:xs="http://www.w3.org/2001/XMLSchema" xmlns:p="http://schemas.microsoft.com/office/2006/metadata/properties" xmlns:ns2="e9e68610-1909-4f16-a337-a2bd7df610e9" targetNamespace="http://schemas.microsoft.com/office/2006/metadata/properties" ma:root="true" ma:fieldsID="f9c0ee3455d8949562d6d77f6701b652" ns2:_="">
    <xsd:import namespace="e9e68610-1909-4f16-a337-a2bd7df610e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e68610-1909-4f16-a337-a2bd7df610e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artalomtípus"/>
        <xsd:element ref="dc:title" minOccurs="0" maxOccurs="1" ma:index="4" ma:displayName="Cím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851FF4-DCB4-4D10-8109-0408F2A13FB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4AFEEF5-3FA6-4AD0-8AF1-80D1764F824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9e68610-1909-4f16-a337-a2bd7df610e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D8B81F-CB5F-4690-9109-10B5228B622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1596</TotalTime>
  <Words>83</Words>
  <Application>Microsoft Office PowerPoint</Application>
  <PresentationFormat>Szélesvásznú</PresentationFormat>
  <Paragraphs>28</Paragraphs>
  <Slides>3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3</vt:i4>
      </vt:variant>
    </vt:vector>
  </HeadingPairs>
  <TitlesOfParts>
    <vt:vector size="9" baseType="lpstr">
      <vt:lpstr>Open Sans ExtraBold</vt:lpstr>
      <vt:lpstr>Calibri</vt:lpstr>
      <vt:lpstr>Open Sans</vt:lpstr>
      <vt:lpstr>Arial</vt:lpstr>
      <vt:lpstr>Arial Black</vt:lpstr>
      <vt:lpstr>FTSRG</vt:lpstr>
      <vt:lpstr>DDS-sel vezérelt távirányítós kamion</vt:lpstr>
      <vt:lpstr>Eddig megoldott problémák</vt:lpstr>
      <vt:lpstr>Hátralévő problémák / ötletek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Presentation</dc:title>
  <dc:creator>kris</dc:creator>
  <cp:lastModifiedBy>Ronald</cp:lastModifiedBy>
  <cp:revision>246</cp:revision>
  <dcterms:created xsi:type="dcterms:W3CDTF">2019-09-05T14:22:57Z</dcterms:created>
  <dcterms:modified xsi:type="dcterms:W3CDTF">2022-10-20T07:41:19Z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0x0101001F96956FE3626F4096DD2D4AE1AB418C</vt:lpwstr>
  </property>
</Properties>
</file>